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8" r:id="rId4"/>
  </p:sldMasterIdLst>
  <p:notesMasterIdLst>
    <p:notesMasterId r:id="rId57"/>
  </p:notesMasterIdLst>
  <p:sldIdLst>
    <p:sldId id="256" r:id="rId5"/>
    <p:sldId id="257" r:id="rId6"/>
    <p:sldId id="392" r:id="rId7"/>
    <p:sldId id="385" r:id="rId8"/>
    <p:sldId id="386" r:id="rId9"/>
    <p:sldId id="387" r:id="rId10"/>
    <p:sldId id="263" r:id="rId11"/>
    <p:sldId id="388" r:id="rId12"/>
    <p:sldId id="389" r:id="rId13"/>
    <p:sldId id="268" r:id="rId14"/>
    <p:sldId id="390" r:id="rId15"/>
    <p:sldId id="267" r:id="rId16"/>
    <p:sldId id="269" r:id="rId17"/>
    <p:sldId id="362" r:id="rId18"/>
    <p:sldId id="361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258" r:id="rId28"/>
    <p:sldId id="259" r:id="rId29"/>
    <p:sldId id="260" r:id="rId30"/>
    <p:sldId id="261" r:id="rId31"/>
    <p:sldId id="262" r:id="rId32"/>
    <p:sldId id="264" r:id="rId33"/>
    <p:sldId id="265" r:id="rId34"/>
    <p:sldId id="266" r:id="rId35"/>
    <p:sldId id="333" r:id="rId36"/>
    <p:sldId id="345" r:id="rId37"/>
    <p:sldId id="334" r:id="rId38"/>
    <p:sldId id="347" r:id="rId39"/>
    <p:sldId id="336" r:id="rId40"/>
    <p:sldId id="360" r:id="rId41"/>
    <p:sldId id="349" r:id="rId42"/>
    <p:sldId id="351" r:id="rId43"/>
    <p:sldId id="353" r:id="rId44"/>
    <p:sldId id="355" r:id="rId45"/>
    <p:sldId id="356" r:id="rId46"/>
    <p:sldId id="381" r:id="rId47"/>
    <p:sldId id="374" r:id="rId48"/>
    <p:sldId id="375" r:id="rId49"/>
    <p:sldId id="376" r:id="rId50"/>
    <p:sldId id="377" r:id="rId51"/>
    <p:sldId id="378" r:id="rId52"/>
    <p:sldId id="346" r:id="rId53"/>
    <p:sldId id="379" r:id="rId54"/>
    <p:sldId id="393" r:id="rId55"/>
    <p:sldId id="38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58025-9C95-4305-972A-856107CDA5D3}" v="10" dt="2021-11-10T22:41:59.27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6" autoAdjust="0"/>
    <p:restoredTop sz="94694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9" name="Shape 15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16782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opened the given website and opened 1988.csv.bz2.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27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enlo"/>
              </a:rPr>
              <a:t>https://dataverse.harvard.edu/api/access/datafile/:persistentId?persistentId=doi:10.7910/DVN/HG7NV7/TUYWU3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870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wget</a:t>
            </a:r>
            <a:r>
              <a:rPr lang="en-US" altLang="zh-CN" dirty="0"/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/>
              </a:rPr>
              <a:t>https://dataverse.harvard.edu/api/access/datafile/:persistentId?persistentId=doi:10.7910/DVN/HG7NV7/TUYWU3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/>
              </a:rPr>
              <a:t>–O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/>
              </a:rPr>
              <a:t>1988.csv.bz2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9094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Head 1988.csv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3959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18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18984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9421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3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3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0111-EB86-4DEA-8272-DF409AA8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DA51-5E52-46EB-9710-62E8A8555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B520-6310-49B0-BE10-0B59AACE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41C00-BDA6-4723-8111-F4524CAD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AF744-3389-4CC2-8805-D8C048B0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2061-87E6-40E5-B603-B4F20B1F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BA68-F584-4E23-B439-3C82700B0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2474F-FC06-4279-940F-42DA0AF6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B6-C868-4287-8A26-35AB95B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504D-15EA-4D68-8C6D-71D32802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7D611-9BDA-4D73-A352-8C5F2A8D5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61B0B-ED41-4991-9A49-D94A070C1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0F067-8483-4AEF-B16D-6C2AF6DE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023AB-7079-4F36-9B04-60FB9B2D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3EF63-9807-4D22-843C-77D3B904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1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algn="ctr"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8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4"/>
            <a:ext cx="10922000" cy="347029"/>
          </a:xfrm>
          <a:prstGeom prst="rect">
            <a:avLst/>
          </a:prstGeom>
          <a:ln w="3175"/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8296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Image"/>
          <p:cNvSpPr>
            <a:spLocks noGrp="1"/>
          </p:cNvSpPr>
          <p:nvPr>
            <p:ph type="pic" idx="21"/>
          </p:nvPr>
        </p:nvSpPr>
        <p:spPr>
          <a:xfrm>
            <a:off x="3981450" y="-12700"/>
            <a:ext cx="10325100" cy="6883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943100"/>
            <a:ext cx="4826000" cy="1600101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algn="ctr" defTabSz="412750">
              <a:lnSpc>
                <a:spcPct val="80000"/>
              </a:lnSpc>
              <a:defRPr sz="4200" spc="-12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14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22650"/>
            <a:ext cx="4826000" cy="2832100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16589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1953048"/>
            <a:ext cx="10922000" cy="2244302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marL="0" indent="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1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4260850"/>
            <a:ext cx="10922000" cy="508000"/>
          </a:xfrm>
          <a:prstGeom prst="rect">
            <a:avLst/>
          </a:prstGeom>
          <a:ln w="3175"/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919370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17834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7C94-946B-47C0-BF70-6F052F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36B-D0B1-4F9F-B991-9B55E5B0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14B1-0C78-4E9D-92BE-3C8E999E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07CB7-5562-4B08-9464-DE18046C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9925-66DF-4E6D-8918-7A61B747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3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441E-BCEA-4FA8-AAD5-76256632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F4192-64B6-4EFA-8F84-5AE6ED88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843FE-2DF2-4BE1-84E6-E0C62B4B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3850E-5118-450E-AAFF-D19C0340D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5ED25-F713-47AC-903C-CB94F3B5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7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5D7-C11A-45B4-B3BC-5E77396D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B5AC-3AFA-472F-9A98-9D2D255A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D0659-A6F3-45CA-BF22-45851B668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AFF63-8AFE-407B-A279-1676895A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3182F-1234-411A-844E-1DCC85A0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AD7F3-E500-434A-8A81-3EF9C1CA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2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3A0F-E56C-4A9D-9118-4757D6D7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2EE5-72A1-4D7C-86DA-9E57765ED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7F1F6-CA1D-4690-9C5B-9EA80857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24B91-C89B-4E0F-BB95-7EFCEB64C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21DF6-BBB0-43D7-9E2B-A5F308ABD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0FD7B-0F2C-4EF0-AF5F-59AE6687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E68C5-43D0-4324-BB0C-38868A96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41AB5-6BF3-4426-88FE-3F7BF001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2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B72C-147F-4C3D-8099-7463AE38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01D30-9363-4835-ACF7-4DE0CA79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701B1-3EEC-4D13-A14E-540D0C8F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4DFF3-CAC0-4D60-B498-98C16999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562C8-B634-4DC0-A22A-D6EC7A7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DBFE8-6DD8-4973-BC18-32037D12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EAE1-2EB6-4836-94FA-4C9D24A7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2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9398-8595-45AD-81BD-46741CC2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2E1A-1D18-4027-A281-CBE5E3EA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5F576-1A2B-42BE-A697-E23D3C499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17DD4-70D7-445B-8300-5FE36A55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5DD4-D2EF-4177-BE19-80825DA8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3C2A-D591-4E6D-ADF0-E97B6808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65AE-FF67-41AE-BD5A-313D4D97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3510D-184A-43AE-94DE-6D7259D36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6B7F8-B944-4D85-8D95-CECC9CFD6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1BA8-BD87-4894-B6FB-F875A13F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84234-3B61-4DC8-916A-D1CCB513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4200-91B8-465A-BE2A-79F73188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AC5B2D-38A5-4740-AC77-289DABD2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1B5BB-2143-4A44-961C-29944F34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6D4DD-646C-4E8B-8BA2-30A2FCC51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E6123-9C34-44B5-BADA-C6B56C29FD30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781A1-7392-46EC-A793-C088BB29E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4F87-9BF8-4ACB-A8A2-BC1124B03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1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Big Data Analytics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Analytics Project</a:t>
            </a:r>
          </a:p>
        </p:txBody>
      </p:sp>
      <p:sp>
        <p:nvSpPr>
          <p:cNvPr id="1532" name="10/06/20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t">
            <a:normAutofit/>
          </a:bodyPr>
          <a:lstStyle/>
          <a:p>
            <a:r>
              <a:rPr lang="en-US" dirty="0"/>
              <a:t>11/10/2021</a:t>
            </a:r>
            <a:endParaRPr dirty="0"/>
          </a:p>
        </p:txBody>
      </p:sp>
      <p:sp>
        <p:nvSpPr>
          <p:cNvPr id="1533" name="Phase 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Phase 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966A35-AAFF-4EFE-B3AD-1FA2C5FC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Determine the six carriers with the highest/lowest delay time (in hours) for 1988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469CF5-ED99-4055-825F-D599EC1C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6737"/>
            <a:ext cx="10515600" cy="1181687"/>
          </a:xfrm>
        </p:spPr>
        <p:txBody>
          <a:bodyPr>
            <a:normAutofit/>
          </a:bodyPr>
          <a:lstStyle/>
          <a:p>
            <a:r>
              <a:rPr lang="en-US" altLang="zh-CN" dirty="0"/>
              <a:t>The six carriers with the highest delay time: UA, DL, US, PI, AA, CO</a:t>
            </a:r>
          </a:p>
          <a:p>
            <a:r>
              <a:rPr lang="en-US" altLang="zh-CN" dirty="0"/>
              <a:t>The six carriers with the lowest delay time: PS, PA, AS, HP, WN, TW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5BA28D-013F-4834-9D05-F0E061E6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554"/>
            <a:ext cx="12192000" cy="32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CA4A9-A9B6-4164-9CF9-A6EA53A2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Determine, overall, which type of delay is the smallest contributor for your year, arrivals or departures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1DF5C5-3481-4B40-846F-9CFD7D8F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086"/>
            <a:ext cx="10515600" cy="956604"/>
          </a:xfrm>
        </p:spPr>
        <p:txBody>
          <a:bodyPr/>
          <a:lstStyle/>
          <a:p>
            <a:r>
              <a:rPr lang="en-US" altLang="zh-CN" dirty="0"/>
              <a:t>Determine the total arrival delay: 33636991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A189B4-9C80-4AF2-A1D8-8801FD76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153"/>
            <a:ext cx="12192000" cy="34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CA4A9-A9B6-4164-9CF9-A6EA53A2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Determine, overall, which type of delay is the smallest contributor for your year, arrivals or departures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B8C1B8-A90E-4CAD-8FCD-0FC0E150C208}"/>
              </a:ext>
            </a:extLst>
          </p:cNvPr>
          <p:cNvSpPr txBox="1">
            <a:spLocks/>
          </p:cNvSpPr>
          <p:nvPr/>
        </p:nvSpPr>
        <p:spPr>
          <a:xfrm>
            <a:off x="838200" y="2096086"/>
            <a:ext cx="10515600" cy="9566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Determine the total departure delay: 34552818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386B7F-058E-4C7D-B666-ACE3DF39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9" y="2499430"/>
            <a:ext cx="12192000" cy="3389178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5EA77526-4C8D-4E9F-8BE8-4BD7704A0086}"/>
              </a:ext>
            </a:extLst>
          </p:cNvPr>
          <p:cNvSpPr txBox="1">
            <a:spLocks/>
          </p:cNvSpPr>
          <p:nvPr/>
        </p:nvSpPr>
        <p:spPr>
          <a:xfrm>
            <a:off x="838200" y="5888608"/>
            <a:ext cx="10515600" cy="1251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total departure delay&gt;total arrival delay, so arrivals is the smallest contributor for 1988.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6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91710-C52C-46D5-A543-25BCFE95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18309-3D66-4F0C-9F30-8FA45262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The six carriers with the highest delay time (in hours) for 1988:</a:t>
            </a:r>
          </a:p>
          <a:p>
            <a:r>
              <a:rPr lang="en-US" altLang="zh-CN" dirty="0"/>
              <a:t>UA, DL, US, PI, AA, CO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dirty="0"/>
              <a:t>The six carriers with the lowest delay time (in hours) for 1988:</a:t>
            </a:r>
          </a:p>
          <a:p>
            <a:r>
              <a:rPr lang="en-US" altLang="zh-CN" dirty="0"/>
              <a:t>PS, PA, AS, HP, WN, TW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altLang="zh-CN" dirty="0"/>
              <a:t>Overall,  the arrival delay is the smallest contributor for 1988.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8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0" y="998359"/>
            <a:ext cx="10773902" cy="2299645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rPr lang="en-US" dirty="0"/>
              <a:t>Shubham Pawar</a:t>
            </a:r>
            <a:endParaRPr dirty="0"/>
          </a:p>
        </p:txBody>
      </p:sp>
      <p:sp>
        <p:nvSpPr>
          <p:cNvPr id="1540" name="Member 1"/>
          <p:cNvSpPr txBox="1">
            <a:spLocks noGrp="1"/>
          </p:cNvSpPr>
          <p:nvPr>
            <p:ph type="body" sz="quarter" idx="21"/>
          </p:nvPr>
        </p:nvSpPr>
        <p:spPr>
          <a:xfrm>
            <a:off x="-1504951" y="1277837"/>
            <a:ext cx="8292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Member</a:t>
            </a:r>
            <a:r>
              <a:rPr lang="en-US" dirty="0"/>
              <a:t> 3</a:t>
            </a:r>
            <a:endParaRPr dirty="0"/>
          </a:p>
        </p:txBody>
      </p:sp>
      <p:sp>
        <p:nvSpPr>
          <p:cNvPr id="1541" name="Year-1987"/>
          <p:cNvSpPr txBox="1"/>
          <p:nvPr/>
        </p:nvSpPr>
        <p:spPr>
          <a:xfrm>
            <a:off x="-488645" y="2939723"/>
            <a:ext cx="9599911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 marL="0" marR="0" lvl="0" indent="0" algn="ctr" defTabSz="93876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624" b="0" i="0" u="none" strike="noStrike" kern="0" cap="none" spc="-172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effectLst/>
                <a:uLnTx/>
                <a:uFillTx/>
                <a:latin typeface="Graphik Semibold"/>
                <a:sym typeface="Graphik Semibold"/>
              </a:rPr>
              <a:t>Year-</a:t>
            </a:r>
            <a:r>
              <a:rPr kumimoji="0" lang="en-US" sz="8624" b="0" i="0" u="none" strike="noStrike" kern="0" cap="none" spc="-172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effectLst/>
                <a:uLnTx/>
                <a:uFillTx/>
                <a:latin typeface="Graphik Semibold"/>
                <a:sym typeface="Graphik Semibold"/>
              </a:rPr>
              <a:t> </a:t>
            </a:r>
            <a:r>
              <a:rPr lang="en-US" dirty="0"/>
              <a:t>1999</a:t>
            </a:r>
            <a:endParaRPr kumimoji="0" sz="8624" b="0" i="0" u="none" strike="noStrike" kern="0" cap="none" spc="-172" normalizeH="0" baseline="0" noProof="0" dirty="0">
              <a:ln>
                <a:noFill/>
              </a:ln>
              <a:gradFill flip="none" rotWithShape="1">
                <a:gsLst>
                  <a:gs pos="0">
                    <a:srgbClr val="00E8FF"/>
                  </a:gs>
                  <a:gs pos="100000">
                    <a:srgbClr val="FF00F7"/>
                  </a:gs>
                </a:gsLst>
                <a:lin ang="3967761" scaled="0"/>
              </a:gradFill>
              <a:effectLst/>
              <a:uLnTx/>
              <a:uFillTx/>
              <a:latin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382807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F79A-A663-4710-AE4B-D3FF896E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58" y="98343"/>
            <a:ext cx="8596669" cy="1826582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Downloaded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F9CA7-7309-4AEE-B55A-AF409F8C64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12504" y="2897940"/>
            <a:ext cx="8596669" cy="182658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4095B1-A3EE-43A4-88C7-CD08ED103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4" y="2950830"/>
            <a:ext cx="5950075" cy="8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265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123-BD1E-409E-A11B-811A3984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05" y="227296"/>
            <a:ext cx="8596669" cy="860401"/>
          </a:xfrm>
          <a:ln w="12700">
            <a:miter lim="400000"/>
          </a:ln>
        </p:spPr>
        <p:txBody>
          <a:bodyPr lIns="45699" tIns="45699" rIns="45699" bIns="45699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Excel 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F40-77A0-4ACB-BF02-F065A1B7BDF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087698"/>
            <a:ext cx="8596669" cy="43001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E8D7D66-8B74-444F-88FE-6642AFE7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" y="1087696"/>
            <a:ext cx="11600146" cy="57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59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CA30-BDA5-4F91-801D-143517AF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858" y="0"/>
            <a:ext cx="8596669" cy="120747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Script For Highest Delay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E4373-436B-42A3-9584-91EE674CDE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395046"/>
            <a:ext cx="8596669" cy="39928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1ED8F4-0416-4B05-935B-17556C1E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289539"/>
            <a:ext cx="10902462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930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B614-440E-45D0-917A-8F5DF96A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42" y="0"/>
            <a:ext cx="8596669" cy="109024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5E36C-58C7-4879-933D-4BE821C232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6" y="1758462"/>
            <a:ext cx="9662418" cy="21182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D9A17E3-E185-4A6C-AC4A-C0F2E8941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2" y="1758462"/>
            <a:ext cx="9498296" cy="21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41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9C08-7079-4A56-9C4B-E3279C25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3" y="0"/>
            <a:ext cx="8596669" cy="11371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1999 Highest Delay Airlines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D48D2-DCFD-4745-8116-CA7538D1C2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664677"/>
            <a:ext cx="8596669" cy="37231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Airlines which experienced highest delay in the year 1999 were:</a:t>
            </a:r>
          </a:p>
          <a:p>
            <a:r>
              <a:rPr lang="en-US" dirty="0">
                <a:solidFill>
                  <a:schemeClr val="tx1"/>
                </a:solidFill>
              </a:rPr>
              <a:t>WN- Southwest Airline</a:t>
            </a:r>
          </a:p>
          <a:p>
            <a:r>
              <a:rPr lang="en-US" dirty="0">
                <a:solidFill>
                  <a:schemeClr val="tx1"/>
                </a:solidFill>
              </a:rPr>
              <a:t>UA- United Airlines</a:t>
            </a:r>
          </a:p>
          <a:p>
            <a:r>
              <a:rPr lang="en-US" dirty="0">
                <a:solidFill>
                  <a:schemeClr val="tx1"/>
                </a:solidFill>
              </a:rPr>
              <a:t>US - United Airlines</a:t>
            </a:r>
          </a:p>
          <a:p>
            <a:r>
              <a:rPr lang="en-US" dirty="0">
                <a:solidFill>
                  <a:schemeClr val="tx1"/>
                </a:solidFill>
              </a:rPr>
              <a:t>DL – Delta Airlines</a:t>
            </a:r>
          </a:p>
          <a:p>
            <a:r>
              <a:rPr lang="en-US" dirty="0">
                <a:solidFill>
                  <a:schemeClr val="tx1"/>
                </a:solidFill>
              </a:rPr>
              <a:t>AA – American Airlines</a:t>
            </a:r>
          </a:p>
          <a:p>
            <a:r>
              <a:rPr lang="en-US" dirty="0">
                <a:solidFill>
                  <a:schemeClr val="tx1"/>
                </a:solidFill>
              </a:rPr>
              <a:t>CO – Continental Airlines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895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0479" r="20479"/>
          <a:stretch>
            <a:fillRect/>
          </a:stretch>
        </p:blipFill>
        <p:spPr>
          <a:xfrm>
            <a:off x="6007100" y="0"/>
            <a:ext cx="6184900" cy="6870700"/>
          </a:xfrm>
          <a:prstGeom prst="rect">
            <a:avLst/>
          </a:prstGeom>
        </p:spPr>
      </p:pic>
      <p:sp>
        <p:nvSpPr>
          <p:cNvPr id="1536" name="Team Yellow"/>
          <p:cNvSpPr txBox="1">
            <a:spLocks noGrp="1"/>
          </p:cNvSpPr>
          <p:nvPr>
            <p:ph type="title"/>
          </p:nvPr>
        </p:nvSpPr>
        <p:spPr>
          <a:xfrm>
            <a:off x="97421" y="1457325"/>
            <a:ext cx="3253636" cy="1240800"/>
          </a:xfrm>
          <a:prstGeom prst="rect">
            <a:avLst/>
          </a:prstGeom>
        </p:spPr>
        <p:txBody>
          <a:bodyPr/>
          <a:lstStyle>
            <a:lvl1pPr defTabSz="1219200">
              <a:defRPr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dirty="0"/>
              <a:t>Group 2</a:t>
            </a:r>
            <a:endParaRPr dirty="0"/>
          </a:p>
        </p:txBody>
      </p:sp>
      <p:sp>
        <p:nvSpPr>
          <p:cNvPr id="1537" name="Alekhya Sangem…"/>
          <p:cNvSpPr txBox="1">
            <a:spLocks noGrp="1"/>
          </p:cNvSpPr>
          <p:nvPr>
            <p:ph type="body" sz="quarter" idx="1"/>
          </p:nvPr>
        </p:nvSpPr>
        <p:spPr>
          <a:xfrm>
            <a:off x="878472" y="2698125"/>
            <a:ext cx="3607804" cy="28765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 lang="en-US" dirty="0"/>
              <a:t>Dhananjay Panchal</a:t>
            </a: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 lang="en-US" dirty="0"/>
              <a:t>Nikhil R Pawar</a:t>
            </a: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 lang="en-US" dirty="0"/>
              <a:t>Shubham Pawar</a:t>
            </a: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 lang="en-US" dirty="0"/>
              <a:t>Yadhavi Rao</a:t>
            </a: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 lang="en-US" dirty="0" err="1"/>
              <a:t>Jiazheng</a:t>
            </a:r>
            <a:r>
              <a:rPr lang="en-US" dirty="0"/>
              <a:t> Yue</a:t>
            </a: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5CA0-6B38-407D-B2F6-690D5105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0"/>
            <a:ext cx="8596669" cy="18265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Script For Lowest Delay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54C9A-FB74-4E69-BD1B-3C1FF6BB1B7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992924"/>
            <a:ext cx="8596669" cy="39741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31A60A-42E4-47EB-A584-67B7B77D9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21180"/>
            <a:ext cx="8596670" cy="41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64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FF30-FD1D-4123-A80E-469A2331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89" y="0"/>
            <a:ext cx="8596669" cy="13481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EEB6D-505E-4872-AC2A-2593000E9BF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453663"/>
            <a:ext cx="8596669" cy="24087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B963421-D8A4-4CAD-A88F-1260D90E8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470152"/>
            <a:ext cx="8596669" cy="23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384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D629-3EDF-472D-81DE-6C916CFB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81" y="0"/>
            <a:ext cx="8596669" cy="14701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1999 Lowest Delay Airlines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41078-D06B-4917-9D22-F7598E8061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335" y="1470152"/>
            <a:ext cx="8596669" cy="39176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Airlines which experienced Lowest delay in the year 1999 were:</a:t>
            </a:r>
          </a:p>
          <a:p>
            <a:r>
              <a:rPr lang="en-US" dirty="0">
                <a:solidFill>
                  <a:schemeClr val="tx1"/>
                </a:solidFill>
              </a:rPr>
              <a:t>AS -  US. Airline codes</a:t>
            </a:r>
          </a:p>
          <a:p>
            <a:r>
              <a:rPr lang="en-US" dirty="0">
                <a:solidFill>
                  <a:schemeClr val="tx1"/>
                </a:solidFill>
              </a:rPr>
              <a:t>TW - Trans world airlines</a:t>
            </a:r>
          </a:p>
          <a:p>
            <a:r>
              <a:rPr lang="en-US" dirty="0">
                <a:solidFill>
                  <a:schemeClr val="tx1"/>
                </a:solidFill>
              </a:rPr>
              <a:t>HP  - 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Hawaiian Airline (American West Airlines)</a:t>
            </a:r>
          </a:p>
          <a:p>
            <a:r>
              <a:rPr lang="en-US" dirty="0">
                <a:solidFill>
                  <a:schemeClr val="tx1"/>
                </a:solidFill>
              </a:rPr>
              <a:t>NW – Northwest Airlines</a:t>
            </a:r>
          </a:p>
          <a:p>
            <a:r>
              <a:rPr lang="en-US" dirty="0">
                <a:solidFill>
                  <a:schemeClr val="tx1"/>
                </a:solidFill>
              </a:rPr>
              <a:t>CO – Continental Airlines</a:t>
            </a:r>
          </a:p>
          <a:p>
            <a:r>
              <a:rPr lang="en-US" dirty="0">
                <a:solidFill>
                  <a:schemeClr val="tx1"/>
                </a:solidFill>
              </a:rPr>
              <a:t>AA – American Airlines</a:t>
            </a:r>
          </a:p>
          <a:p>
            <a:endParaRPr lang="en-US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73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2C9F-F04E-4DEE-86C1-5E74385C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2" y="0"/>
            <a:ext cx="8596669" cy="12543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Output of Total Arrival and Departure Delay of All the Airlines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49F37-2173-4009-B273-D616B36A6B3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 flipH="1">
            <a:off x="738554" y="5439508"/>
            <a:ext cx="10515600" cy="11605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In the year 1999, the departure delay was the main contributor in the total delay.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Arrival : 736698             Departure: 836226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6E3E7F3-5B5B-4700-B6DE-81006B96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2" y="1547446"/>
            <a:ext cx="10975403" cy="36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85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2041610" y="998359"/>
            <a:ext cx="8732292" cy="2091853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rPr lang="en-US" dirty="0"/>
              <a:t>Dhananjay Panchal</a:t>
            </a:r>
            <a:endParaRPr dirty="0"/>
          </a:p>
        </p:txBody>
      </p:sp>
      <p:sp>
        <p:nvSpPr>
          <p:cNvPr id="1540" name="Member 1"/>
          <p:cNvSpPr txBox="1">
            <a:spLocks noGrp="1"/>
          </p:cNvSpPr>
          <p:nvPr>
            <p:ph type="body" sz="quarter" idx="21"/>
          </p:nvPr>
        </p:nvSpPr>
        <p:spPr>
          <a:xfrm>
            <a:off x="323850" y="1359351"/>
            <a:ext cx="5635188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Member 1</a:t>
            </a:r>
          </a:p>
        </p:txBody>
      </p:sp>
      <p:sp>
        <p:nvSpPr>
          <p:cNvPr id="1541" name="Year-1987"/>
          <p:cNvSpPr txBox="1"/>
          <p:nvPr/>
        </p:nvSpPr>
        <p:spPr>
          <a:xfrm>
            <a:off x="895350" y="3090212"/>
            <a:ext cx="7758716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rPr dirty="0"/>
              <a:t>Year-</a:t>
            </a:r>
            <a:r>
              <a:rPr lang="en-US" dirty="0"/>
              <a:t> 2000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886;p13"/>
          <p:cNvSpPr txBox="1">
            <a:spLocks noGrp="1"/>
          </p:cNvSpPr>
          <p:nvPr>
            <p:ph type="title"/>
          </p:nvPr>
        </p:nvSpPr>
        <p:spPr>
          <a:xfrm>
            <a:off x="4315885" y="-741799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dirty="0"/>
              <a:t>Download</a:t>
            </a:r>
            <a:r>
              <a:rPr lang="en-US" dirty="0"/>
              <a:t>ed </a:t>
            </a:r>
            <a:r>
              <a:rPr dirty="0"/>
              <a:t>File</a:t>
            </a:r>
          </a:p>
        </p:txBody>
      </p:sp>
      <p:sp>
        <p:nvSpPr>
          <p:cNvPr id="1545" name="Google Shape;888;p13"/>
          <p:cNvSpPr txBox="1"/>
          <p:nvPr/>
        </p:nvSpPr>
        <p:spPr>
          <a:xfrm>
            <a:off x="86625" y="620427"/>
            <a:ext cx="7143299" cy="4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FABD5-DDC4-40DC-9960-4067B1DB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3" y="3018461"/>
            <a:ext cx="11531314" cy="8210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895;p14"/>
          <p:cNvSpPr txBox="1">
            <a:spLocks noGrp="1"/>
          </p:cNvSpPr>
          <p:nvPr>
            <p:ph type="title"/>
          </p:nvPr>
        </p:nvSpPr>
        <p:spPr>
          <a:xfrm>
            <a:off x="16935" y="-13631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Spreadsheet Output </a:t>
            </a:r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A0A0C8A-5BD7-4F67-86DB-013E0AA3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447"/>
            <a:ext cx="12192000" cy="61881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902;p15"/>
          <p:cNvSpPr txBox="1">
            <a:spLocks noGrp="1"/>
          </p:cNvSpPr>
          <p:nvPr>
            <p:ph type="title"/>
          </p:nvPr>
        </p:nvSpPr>
        <p:spPr>
          <a:xfrm>
            <a:off x="4235" y="-931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2EFF46-DD3E-41CD-858B-9034EEE3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7" y="1235413"/>
            <a:ext cx="11150565" cy="46887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909;p16"/>
          <p:cNvSpPr txBox="1">
            <a:spLocks noGrp="1"/>
          </p:cNvSpPr>
          <p:nvPr>
            <p:ph type="title"/>
          </p:nvPr>
        </p:nvSpPr>
        <p:spPr>
          <a:xfrm>
            <a:off x="1360" y="-174127"/>
            <a:ext cx="8596669" cy="1035828"/>
          </a:xfrm>
          <a:prstGeom prst="rect">
            <a:avLst/>
          </a:prstGeom>
        </p:spPr>
        <p:txBody>
          <a:bodyPr/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Output of Highest Delay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endParaRPr sz="180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5170904-8EE9-42F4-9D86-82951F27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0" y="2086887"/>
            <a:ext cx="10683219" cy="26842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1987 Highest Delay Airline"/>
          <p:cNvSpPr txBox="1">
            <a:spLocks noGrp="1"/>
          </p:cNvSpPr>
          <p:nvPr>
            <p:ph type="title"/>
          </p:nvPr>
        </p:nvSpPr>
        <p:spPr>
          <a:xfrm>
            <a:off x="1185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2000</a:t>
            </a:r>
            <a:r>
              <a:rPr dirty="0"/>
              <a:t> Highest Delay Airline</a:t>
            </a:r>
          </a:p>
        </p:txBody>
      </p:sp>
      <p:sp>
        <p:nvSpPr>
          <p:cNvPr id="1562" name="Google Shape;922;p18"/>
          <p:cNvSpPr txBox="1">
            <a:spLocks noGrp="1"/>
          </p:cNvSpPr>
          <p:nvPr>
            <p:ph type="body" sz="quarter" idx="1"/>
          </p:nvPr>
        </p:nvSpPr>
        <p:spPr>
          <a:xfrm>
            <a:off x="220135" y="1383980"/>
            <a:ext cx="10769510" cy="4090040"/>
          </a:xfrm>
          <a:prstGeom prst="rect">
            <a:avLst/>
          </a:prstGeom>
        </p:spPr>
        <p:txBody>
          <a:bodyPr lIns="45699" tIns="45699" rIns="45699" bIns="45699" anchor="t">
            <a:normAutofit fontScale="92500" lnSpcReduction="20000"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The Airlines which experienced highest delay in the year </a:t>
            </a:r>
            <a:r>
              <a:rPr lang="en-US" dirty="0"/>
              <a:t>200</a:t>
            </a:r>
            <a:r>
              <a:rPr dirty="0"/>
              <a:t>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1. </a:t>
            </a:r>
            <a:r>
              <a:rPr lang="en-US" dirty="0"/>
              <a:t>UA</a:t>
            </a:r>
            <a:r>
              <a:rPr dirty="0"/>
              <a:t> - </a:t>
            </a:r>
            <a:r>
              <a:rPr lang="en-US" dirty="0"/>
              <a:t>United</a:t>
            </a:r>
            <a:r>
              <a:rPr dirty="0"/>
              <a:t>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2. </a:t>
            </a:r>
            <a:r>
              <a:rPr lang="en-US" dirty="0"/>
              <a:t>WN –Southwest</a:t>
            </a:r>
            <a:r>
              <a:rPr dirty="0"/>
              <a:t> Airlines</a:t>
            </a:r>
            <a:r>
              <a:rPr lang="en-US" dirty="0"/>
              <a:t> 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3. </a:t>
            </a:r>
            <a:r>
              <a:rPr lang="en-US" dirty="0"/>
              <a:t>DL </a:t>
            </a:r>
            <a:r>
              <a:rPr dirty="0"/>
              <a:t>- </a:t>
            </a:r>
            <a:r>
              <a:rPr lang="en-US" dirty="0"/>
              <a:t>Delta</a:t>
            </a:r>
            <a:r>
              <a:rPr dirty="0"/>
              <a:t> Airlines</a:t>
            </a:r>
            <a:endParaRPr lang="en-US" dirty="0"/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4. AA – American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5  US -  United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6 NW – Northwest Airlines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-359596" y="914400"/>
            <a:ext cx="11133498" cy="2514599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rPr lang="en-US" dirty="0" err="1"/>
              <a:t>Jiazheng</a:t>
            </a:r>
            <a:r>
              <a:rPr lang="en-US" dirty="0"/>
              <a:t> Yue</a:t>
            </a:r>
            <a:endParaRPr dirty="0"/>
          </a:p>
        </p:txBody>
      </p:sp>
      <p:sp>
        <p:nvSpPr>
          <p:cNvPr id="1540" name="Member 1"/>
          <p:cNvSpPr txBox="1">
            <a:spLocks noGrp="1"/>
          </p:cNvSpPr>
          <p:nvPr>
            <p:ph type="body" sz="quarter" idx="21"/>
          </p:nvPr>
        </p:nvSpPr>
        <p:spPr>
          <a:xfrm>
            <a:off x="171450" y="1197426"/>
            <a:ext cx="577215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Member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41" name="Year-1987"/>
          <p:cNvSpPr txBox="1"/>
          <p:nvPr/>
        </p:nvSpPr>
        <p:spPr>
          <a:xfrm>
            <a:off x="-79070" y="3054023"/>
            <a:ext cx="9599911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rPr dirty="0"/>
              <a:t>Year-</a:t>
            </a:r>
            <a:r>
              <a:rPr lang="en-US" dirty="0"/>
              <a:t> 1988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6074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927;p19"/>
          <p:cNvSpPr txBox="1">
            <a:spLocks noGrp="1"/>
          </p:cNvSpPr>
          <p:nvPr>
            <p:ph type="title"/>
          </p:nvPr>
        </p:nvSpPr>
        <p:spPr>
          <a:xfrm>
            <a:off x="93135" y="-1020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6CB047-CF82-4C11-9441-A4BC6398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9" y="1742466"/>
            <a:ext cx="10897602" cy="33730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933;p20"/>
          <p:cNvSpPr txBox="1">
            <a:spLocks noGrp="1"/>
          </p:cNvSpPr>
          <p:nvPr>
            <p:ph type="title"/>
          </p:nvPr>
        </p:nvSpPr>
        <p:spPr>
          <a:xfrm>
            <a:off x="80435" y="-1147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107AC5C-0349-4554-8421-FB7B6E2C3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5" y="2159743"/>
            <a:ext cx="10428489" cy="25385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1987 Highest Delay Airline"/>
          <p:cNvSpPr txBox="1">
            <a:spLocks noGrp="1"/>
          </p:cNvSpPr>
          <p:nvPr>
            <p:ph type="title"/>
          </p:nvPr>
        </p:nvSpPr>
        <p:spPr>
          <a:xfrm>
            <a:off x="1185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2000</a:t>
            </a:r>
            <a:r>
              <a:rPr dirty="0"/>
              <a:t> </a:t>
            </a:r>
            <a:r>
              <a:rPr lang="en-US" dirty="0"/>
              <a:t>Lowest</a:t>
            </a:r>
            <a:r>
              <a:rPr dirty="0"/>
              <a:t> Delay Airline</a:t>
            </a:r>
          </a:p>
        </p:txBody>
      </p:sp>
      <p:sp>
        <p:nvSpPr>
          <p:cNvPr id="1562" name="Google Shape;922;p18"/>
          <p:cNvSpPr txBox="1">
            <a:spLocks noGrp="1"/>
          </p:cNvSpPr>
          <p:nvPr>
            <p:ph type="body" sz="quarter" idx="1"/>
          </p:nvPr>
        </p:nvSpPr>
        <p:spPr>
          <a:xfrm>
            <a:off x="220135" y="1383980"/>
            <a:ext cx="10769510" cy="4090040"/>
          </a:xfrm>
          <a:prstGeom prst="rect">
            <a:avLst/>
          </a:prstGeom>
        </p:spPr>
        <p:txBody>
          <a:bodyPr lIns="45699" tIns="45699" rIns="45699" bIns="45699" anchor="t">
            <a:normAutofit fontScale="92500" lnSpcReduction="20000"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The Airlines which experienced </a:t>
            </a:r>
            <a:r>
              <a:rPr lang="en-US" dirty="0"/>
              <a:t>lowest</a:t>
            </a:r>
            <a:r>
              <a:rPr dirty="0"/>
              <a:t> delay in the year </a:t>
            </a:r>
            <a:r>
              <a:rPr lang="en-US" dirty="0"/>
              <a:t>2000</a:t>
            </a:r>
            <a:r>
              <a:rPr dirty="0"/>
              <a:t>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1. </a:t>
            </a:r>
            <a:r>
              <a:rPr lang="en-US" dirty="0"/>
              <a:t>AQ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9 Air</a:t>
            </a:r>
            <a:r>
              <a:rPr dirty="0"/>
              <a:t>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2. </a:t>
            </a:r>
            <a:r>
              <a:rPr lang="en-US" dirty="0"/>
              <a:t>AS</a:t>
            </a:r>
            <a:r>
              <a:rPr dirty="0"/>
              <a:t> -</a:t>
            </a:r>
            <a:r>
              <a:rPr lang="en-US" dirty="0"/>
              <a:t> Alaska</a:t>
            </a:r>
            <a:r>
              <a:rPr dirty="0"/>
              <a:t> Airlines</a:t>
            </a:r>
            <a:r>
              <a:rPr lang="en-US" dirty="0"/>
              <a:t> 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3. </a:t>
            </a:r>
            <a:r>
              <a:rPr lang="en-US" dirty="0"/>
              <a:t>TW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Trans World</a:t>
            </a:r>
            <a:r>
              <a:rPr dirty="0"/>
              <a:t> Airlines</a:t>
            </a:r>
            <a:endParaRPr lang="en-US" dirty="0"/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4  CO – Continental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5  HP -  America West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6  NW – Northwest Airlines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7975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933;p20"/>
          <p:cNvSpPr txBox="1">
            <a:spLocks noGrp="1"/>
          </p:cNvSpPr>
          <p:nvPr>
            <p:ph type="title"/>
          </p:nvPr>
        </p:nvSpPr>
        <p:spPr>
          <a:xfrm>
            <a:off x="79075" y="-466193"/>
            <a:ext cx="12215326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dirty="0"/>
              <a:t>Output of </a:t>
            </a:r>
            <a:r>
              <a:rPr lang="en-US" dirty="0"/>
              <a:t>Total Arrival and Departure Delay of All the Airlines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9745F-D8C2-429B-832D-DAFF9FB11907}"/>
              </a:ext>
            </a:extLst>
          </p:cNvPr>
          <p:cNvSpPr txBox="1"/>
          <p:nvPr/>
        </p:nvSpPr>
        <p:spPr>
          <a:xfrm>
            <a:off x="275303" y="1681317"/>
            <a:ext cx="51937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CODE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7BA56-60C4-440E-AC49-745A394A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9" y="2062023"/>
            <a:ext cx="10998250" cy="149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3CE398-C4A6-4F51-BD8F-A3E4F681684B}"/>
              </a:ext>
            </a:extLst>
          </p:cNvPr>
          <p:cNvSpPr txBox="1"/>
          <p:nvPr/>
        </p:nvSpPr>
        <p:spPr>
          <a:xfrm>
            <a:off x="275303" y="4045466"/>
            <a:ext cx="7373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OUTPUT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9ED222-9A95-426B-8854-2E1052FF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57" y="4536213"/>
            <a:ext cx="8844513" cy="1305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5E631-4332-4C61-8D29-E011544A579F}"/>
              </a:ext>
            </a:extLst>
          </p:cNvPr>
          <p:cNvSpPr txBox="1"/>
          <p:nvPr/>
        </p:nvSpPr>
        <p:spPr>
          <a:xfrm>
            <a:off x="80680" y="6038389"/>
            <a:ext cx="11906865" cy="577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indent="-228600" algn="just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>
                <a:latin typeface="+mn-lt"/>
              </a:rPr>
              <a:t>In the year 2000, the departure delay was the main contributor in the total delay.</a:t>
            </a:r>
          </a:p>
        </p:txBody>
      </p:sp>
    </p:spTree>
    <p:extLst>
      <p:ext uri="{BB962C8B-B14F-4D97-AF65-F5344CB8AC3E}">
        <p14:creationId xmlns:p14="http://schemas.microsoft.com/office/powerpoint/2010/main" val="15724131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0" y="998359"/>
            <a:ext cx="10773902" cy="2299645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rPr lang="en-US" dirty="0"/>
              <a:t>Yadhavi Rao</a:t>
            </a:r>
            <a:endParaRPr dirty="0"/>
          </a:p>
        </p:txBody>
      </p:sp>
      <p:sp>
        <p:nvSpPr>
          <p:cNvPr id="1540" name="Member 1"/>
          <p:cNvSpPr txBox="1">
            <a:spLocks noGrp="1"/>
          </p:cNvSpPr>
          <p:nvPr>
            <p:ph type="body" sz="quarter" idx="21"/>
          </p:nvPr>
        </p:nvSpPr>
        <p:spPr>
          <a:xfrm>
            <a:off x="-1943537" y="1197426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Member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541" name="Year-1987"/>
          <p:cNvSpPr txBox="1"/>
          <p:nvPr/>
        </p:nvSpPr>
        <p:spPr>
          <a:xfrm>
            <a:off x="406705" y="2949248"/>
            <a:ext cx="9599911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rPr dirty="0"/>
              <a:t>Year-</a:t>
            </a:r>
            <a:r>
              <a:rPr lang="en-US" dirty="0"/>
              <a:t> 2003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3884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886;p13"/>
          <p:cNvSpPr txBox="1">
            <a:spLocks noGrp="1"/>
          </p:cNvSpPr>
          <p:nvPr>
            <p:ph type="title"/>
          </p:nvPr>
        </p:nvSpPr>
        <p:spPr>
          <a:xfrm>
            <a:off x="4315885" y="-741799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dirty="0"/>
              <a:t>Download</a:t>
            </a:r>
            <a:r>
              <a:rPr lang="en-US" dirty="0"/>
              <a:t>ed </a:t>
            </a:r>
            <a:r>
              <a:rPr dirty="0"/>
              <a:t>File</a:t>
            </a:r>
          </a:p>
        </p:txBody>
      </p:sp>
      <p:sp>
        <p:nvSpPr>
          <p:cNvPr id="1545" name="Google Shape;888;p13"/>
          <p:cNvSpPr txBox="1"/>
          <p:nvPr/>
        </p:nvSpPr>
        <p:spPr>
          <a:xfrm>
            <a:off x="86625" y="620427"/>
            <a:ext cx="7143299" cy="4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F873E-1F82-42DD-B3BC-420ACEDB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0" y="2506407"/>
            <a:ext cx="9732335" cy="6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229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895;p14"/>
          <p:cNvSpPr txBox="1">
            <a:spLocks noGrp="1"/>
          </p:cNvSpPr>
          <p:nvPr>
            <p:ph type="title"/>
          </p:nvPr>
        </p:nvSpPr>
        <p:spPr>
          <a:xfrm>
            <a:off x="16935" y="-13631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Spreadsheet Output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490F6-87BB-4FA8-BD8A-18DAA944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" y="549334"/>
            <a:ext cx="12175065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2157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886;p13"/>
          <p:cNvSpPr txBox="1">
            <a:spLocks noGrp="1"/>
          </p:cNvSpPr>
          <p:nvPr>
            <p:ph type="title"/>
          </p:nvPr>
        </p:nvSpPr>
        <p:spPr>
          <a:xfrm>
            <a:off x="4315885" y="-741799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Created Table</a:t>
            </a:r>
            <a:endParaRPr dirty="0"/>
          </a:p>
        </p:txBody>
      </p:sp>
      <p:sp>
        <p:nvSpPr>
          <p:cNvPr id="1545" name="Google Shape;888;p13"/>
          <p:cNvSpPr txBox="1"/>
          <p:nvPr/>
        </p:nvSpPr>
        <p:spPr>
          <a:xfrm>
            <a:off x="86625" y="620427"/>
            <a:ext cx="7143299" cy="4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E35E4-D0A7-450B-BAE4-D1DCB22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1573619"/>
            <a:ext cx="11494091" cy="36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47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902;p15"/>
          <p:cNvSpPr txBox="1">
            <a:spLocks noGrp="1"/>
          </p:cNvSpPr>
          <p:nvPr>
            <p:ph type="title"/>
          </p:nvPr>
        </p:nvSpPr>
        <p:spPr>
          <a:xfrm>
            <a:off x="4235" y="-931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dirty="0"/>
              <a:t>Script For Highest Delay</a:t>
            </a:r>
            <a:r>
              <a:rPr lang="en-US" dirty="0"/>
              <a:t> and Output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77562-5EAB-4271-88E4-9098E30F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8" y="895248"/>
            <a:ext cx="7683895" cy="5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669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1987 Highest Delay Airline"/>
          <p:cNvSpPr txBox="1">
            <a:spLocks noGrp="1"/>
          </p:cNvSpPr>
          <p:nvPr>
            <p:ph type="title"/>
          </p:nvPr>
        </p:nvSpPr>
        <p:spPr>
          <a:xfrm>
            <a:off x="1185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2003</a:t>
            </a:r>
            <a:r>
              <a:rPr dirty="0"/>
              <a:t> Highest Delay Airline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562" name="Google Shape;922;p18"/>
          <p:cNvSpPr txBox="1">
            <a:spLocks noGrp="1"/>
          </p:cNvSpPr>
          <p:nvPr>
            <p:ph type="body" sz="quarter" idx="1"/>
          </p:nvPr>
        </p:nvSpPr>
        <p:spPr>
          <a:xfrm>
            <a:off x="220135" y="1383980"/>
            <a:ext cx="10769510" cy="5474020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The Airlines which experienced highest delay in the year </a:t>
            </a:r>
            <a:r>
              <a:rPr lang="en-US" dirty="0"/>
              <a:t>2003</a:t>
            </a:r>
            <a:r>
              <a:rPr dirty="0"/>
              <a:t>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1. </a:t>
            </a:r>
            <a:r>
              <a:rPr lang="en-US" dirty="0"/>
              <a:t>WN – Southwest Airlines </a:t>
            </a:r>
            <a:endParaRPr dirty="0"/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2. </a:t>
            </a:r>
            <a:r>
              <a:rPr lang="en-US" dirty="0"/>
              <a:t>AA – American </a:t>
            </a:r>
            <a:r>
              <a:rPr dirty="0"/>
              <a:t>Airlines</a:t>
            </a:r>
            <a:r>
              <a:rPr lang="en-US" dirty="0"/>
              <a:t> 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3. </a:t>
            </a:r>
            <a:r>
              <a:rPr lang="en-US" dirty="0"/>
              <a:t>DL – Delta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4. DH – </a:t>
            </a:r>
            <a:r>
              <a:rPr lang="en-US" dirty="0" err="1"/>
              <a:t>Douniah</a:t>
            </a:r>
            <a:r>
              <a:rPr lang="en-US" dirty="0"/>
              <a:t>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5. UA – United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6. EV – ExpressJet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9066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EC6DF9D-C02D-46BD-A02D-1EDAEBC7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86" y="1690688"/>
            <a:ext cx="11771428" cy="492380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1538F6C-F82C-426D-8B36-2807E66B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source: HARVARD </a:t>
            </a:r>
            <a:r>
              <a:rPr lang="en-US" altLang="zh-CN" dirty="0" err="1"/>
              <a:t>dataverse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33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927;p19"/>
          <p:cNvSpPr txBox="1">
            <a:spLocks noGrp="1"/>
          </p:cNvSpPr>
          <p:nvPr>
            <p:ph type="title"/>
          </p:nvPr>
        </p:nvSpPr>
        <p:spPr>
          <a:xfrm>
            <a:off x="93135" y="-1020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dirty="0"/>
              <a:t>Script for Lowest Delay</a:t>
            </a:r>
            <a:r>
              <a:rPr lang="en-US" dirty="0"/>
              <a:t> and Output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C8B6C-101A-4812-86C4-049D0283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7" y="806347"/>
            <a:ext cx="8715899" cy="59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953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1987 Highest Delay Airline"/>
          <p:cNvSpPr txBox="1">
            <a:spLocks noGrp="1"/>
          </p:cNvSpPr>
          <p:nvPr>
            <p:ph type="title"/>
          </p:nvPr>
        </p:nvSpPr>
        <p:spPr>
          <a:xfrm>
            <a:off x="1185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2003 Lowest Delay Airline</a:t>
            </a:r>
          </a:p>
        </p:txBody>
      </p:sp>
      <p:sp>
        <p:nvSpPr>
          <p:cNvPr id="1562" name="Google Shape;922;p18"/>
          <p:cNvSpPr txBox="1">
            <a:spLocks noGrp="1"/>
          </p:cNvSpPr>
          <p:nvPr>
            <p:ph type="body" sz="quarter" idx="1"/>
          </p:nvPr>
        </p:nvSpPr>
        <p:spPr>
          <a:xfrm>
            <a:off x="220135" y="1383980"/>
            <a:ext cx="10769510" cy="5304496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The Airlines which experienced highest delay in the year </a:t>
            </a:r>
            <a:r>
              <a:rPr lang="en-US" dirty="0"/>
              <a:t>2003</a:t>
            </a:r>
            <a:r>
              <a:rPr dirty="0"/>
              <a:t>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1. </a:t>
            </a:r>
            <a:r>
              <a:rPr lang="en-US" dirty="0"/>
              <a:t>HA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Hawaiian</a:t>
            </a:r>
            <a:r>
              <a:rPr dirty="0"/>
              <a:t>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2. </a:t>
            </a:r>
            <a:r>
              <a:rPr lang="en-US" dirty="0"/>
              <a:t>B6</a:t>
            </a:r>
            <a:r>
              <a:rPr dirty="0"/>
              <a:t> </a:t>
            </a:r>
            <a:r>
              <a:rPr lang="en-US" dirty="0"/>
              <a:t>– JetBlue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3. </a:t>
            </a:r>
            <a:r>
              <a:rPr lang="en-US" dirty="0"/>
              <a:t>AZ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Air Tanzania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4. AS – Alaska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5. HP – America West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6. NW – Northwest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82786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933;p20"/>
          <p:cNvSpPr txBox="1">
            <a:spLocks noGrp="1"/>
          </p:cNvSpPr>
          <p:nvPr>
            <p:ph type="title"/>
          </p:nvPr>
        </p:nvSpPr>
        <p:spPr>
          <a:xfrm>
            <a:off x="79075" y="-466193"/>
            <a:ext cx="12215326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dirty="0"/>
              <a:t>Output of </a:t>
            </a:r>
            <a:r>
              <a:rPr lang="en-US" dirty="0"/>
              <a:t>Total Arrival and Departure Delay of All the Airlines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9745F-D8C2-429B-832D-DAFF9FB11907}"/>
              </a:ext>
            </a:extLst>
          </p:cNvPr>
          <p:cNvSpPr txBox="1"/>
          <p:nvPr/>
        </p:nvSpPr>
        <p:spPr>
          <a:xfrm>
            <a:off x="275303" y="1681317"/>
            <a:ext cx="51937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5E631-4332-4C61-8D29-E011544A579F}"/>
              </a:ext>
            </a:extLst>
          </p:cNvPr>
          <p:cNvSpPr txBox="1"/>
          <p:nvPr/>
        </p:nvSpPr>
        <p:spPr>
          <a:xfrm>
            <a:off x="125958" y="5257552"/>
            <a:ext cx="11940084" cy="1131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indent="-228600" algn="just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>
                <a:latin typeface="+mn-lt"/>
              </a:rPr>
              <a:t>In the year 2003, the departure delay was the main contributor in the total delay.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Arrival : 22931403             Departure: 33520821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26A90-EAA1-44FA-AF6B-AE134A81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02" y="1789039"/>
            <a:ext cx="9046952" cy="34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30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0" y="998359"/>
            <a:ext cx="10773902" cy="2299645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rPr lang="en-US" dirty="0"/>
              <a:t>Nikhil R Pawar</a:t>
            </a:r>
            <a:endParaRPr dirty="0"/>
          </a:p>
        </p:txBody>
      </p:sp>
      <p:sp>
        <p:nvSpPr>
          <p:cNvPr id="1540" name="Member 1"/>
          <p:cNvSpPr txBox="1">
            <a:spLocks noGrp="1"/>
          </p:cNvSpPr>
          <p:nvPr>
            <p:ph type="body" sz="quarter" idx="21"/>
          </p:nvPr>
        </p:nvSpPr>
        <p:spPr>
          <a:xfrm>
            <a:off x="171450" y="1197426"/>
            <a:ext cx="577215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Member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41" name="Year-1987"/>
          <p:cNvSpPr txBox="1"/>
          <p:nvPr/>
        </p:nvSpPr>
        <p:spPr>
          <a:xfrm>
            <a:off x="-79070" y="3054023"/>
            <a:ext cx="9599911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rPr dirty="0"/>
              <a:t>Year-</a:t>
            </a:r>
            <a:r>
              <a:rPr lang="en-US" dirty="0"/>
              <a:t> 2006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2324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886;p13"/>
          <p:cNvSpPr txBox="1">
            <a:spLocks noGrp="1"/>
          </p:cNvSpPr>
          <p:nvPr>
            <p:ph type="title"/>
          </p:nvPr>
        </p:nvSpPr>
        <p:spPr>
          <a:xfrm>
            <a:off x="408562" y="443879"/>
            <a:ext cx="8596669" cy="6438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 sz="3600" dirty="0"/>
              <a:t>Year 2006 zip file </a:t>
            </a:r>
            <a:endParaRPr sz="3600" dirty="0"/>
          </a:p>
        </p:txBody>
      </p:sp>
      <p:sp>
        <p:nvSpPr>
          <p:cNvPr id="1545" name="Google Shape;888;p13"/>
          <p:cNvSpPr txBox="1"/>
          <p:nvPr/>
        </p:nvSpPr>
        <p:spPr>
          <a:xfrm>
            <a:off x="86625" y="620427"/>
            <a:ext cx="7143299" cy="4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endParaRPr dirty="0"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E25819-5FB5-4D2D-9F02-7593B62D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1355207"/>
            <a:ext cx="11547129" cy="2565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1417A-50B1-493F-9C07-BBCDE0882A02}"/>
              </a:ext>
            </a:extLst>
          </p:cNvPr>
          <p:cNvSpPr txBox="1"/>
          <p:nvPr/>
        </p:nvSpPr>
        <p:spPr>
          <a:xfrm>
            <a:off x="408562" y="4455268"/>
            <a:ext cx="11468909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Above is 2006.csv data file in zip format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U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nzip that file using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bzip2 –d filename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We can view contents from that file as well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895;p14"/>
          <p:cNvSpPr txBox="1">
            <a:spLocks noGrp="1"/>
          </p:cNvSpPr>
          <p:nvPr>
            <p:ph type="title"/>
          </p:nvPr>
        </p:nvSpPr>
        <p:spPr>
          <a:xfrm>
            <a:off x="170392" y="-778832"/>
            <a:ext cx="8144933" cy="1674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sz="3600" dirty="0"/>
              <a:t>Spreadsheet Output </a:t>
            </a: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47427B9-6DA7-48CF-BEE4-7FFEF37F1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2" y="895350"/>
            <a:ext cx="11851215" cy="5962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902;p15"/>
          <p:cNvSpPr txBox="1">
            <a:spLocks noGrp="1"/>
          </p:cNvSpPr>
          <p:nvPr>
            <p:ph type="title"/>
          </p:nvPr>
        </p:nvSpPr>
        <p:spPr>
          <a:xfrm>
            <a:off x="166159" y="56046"/>
            <a:ext cx="8596669" cy="68580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dirty="0"/>
              <a:t>Delay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790C526-2FB0-4E7C-8E87-4017A8CD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" y="866775"/>
            <a:ext cx="11768665" cy="59351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CAECF-C9F4-4EFF-9EE8-FB748218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29" y="2989006"/>
            <a:ext cx="8956742" cy="22743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Highest delay of year 2006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WN (Southwest Airlines) = 16666638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Lowest delay of year 2006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HA (Hawaiian Airlines) = -117290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933;p20"/>
          <p:cNvSpPr txBox="1">
            <a:spLocks noGrp="1"/>
          </p:cNvSpPr>
          <p:nvPr>
            <p:ph type="title"/>
          </p:nvPr>
        </p:nvSpPr>
        <p:spPr>
          <a:xfrm>
            <a:off x="259092" y="828675"/>
            <a:ext cx="9674525" cy="79426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sz="3600" dirty="0"/>
              <a:t>Total Delays And Comparison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Arrival Delay </a:t>
            </a:r>
            <a:endParaRPr sz="3600" dirty="0"/>
          </a:p>
        </p:txBody>
      </p:sp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926763A-C053-4A30-B51D-6F1166F9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2" y="1925954"/>
            <a:ext cx="11371063" cy="45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143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B788-83E6-4A93-B6FC-CAE0A3F7F0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6674" y="590550"/>
            <a:ext cx="10276417" cy="752475"/>
          </a:xfrm>
        </p:spPr>
        <p:txBody>
          <a:bodyPr>
            <a:norm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Departure Delay 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9055D85-B3C3-4CAB-9C6C-59133E7F8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5" y="1809751"/>
            <a:ext cx="11260540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778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6BA097-8891-4566-872A-2DCD0BF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file: 1988.csv.bz2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B3808CF-10F6-484C-BA22-D113618A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05A4B-8BC1-4861-8153-064665E1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8" y="1435702"/>
            <a:ext cx="11809524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8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8AE42-84EA-4B6A-B52D-DBB74C433D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16515" y="707923"/>
            <a:ext cx="8596669" cy="2063852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From above I concluded that departure delay is more than arrival delay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Therefore, Departure delay is the largest contributor for year 2006</a:t>
            </a:r>
          </a:p>
        </p:txBody>
      </p:sp>
    </p:spTree>
    <p:extLst>
      <p:ext uri="{BB962C8B-B14F-4D97-AF65-F5344CB8AC3E}">
        <p14:creationId xmlns:p14="http://schemas.microsoft.com/office/powerpoint/2010/main" val="322689422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FDB6F-3042-4064-A6E6-432F3953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8" y="531043"/>
            <a:ext cx="11860410" cy="60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5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Thanks for you watch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</a:t>
            </a:r>
            <a:r>
              <a:rPr lang="en-US" dirty="0"/>
              <a:t> You</a:t>
            </a:r>
            <a:r>
              <a:rPr dirty="0"/>
              <a:t> </a:t>
            </a:r>
          </a:p>
        </p:txBody>
      </p:sp>
      <p:sp>
        <p:nvSpPr>
          <p:cNvPr id="1794" name="Yellow Team - 10/06/20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966A35-AAFF-4EFE-B3AD-1FA2C5FC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848378"/>
          </a:xfrm>
        </p:spPr>
        <p:txBody>
          <a:bodyPr/>
          <a:lstStyle/>
          <a:p>
            <a:r>
              <a:rPr lang="en-US" altLang="zh-CN" dirty="0"/>
              <a:t>Download the file: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FE270-7A92-4E38-9DA7-D1047094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014"/>
            <a:ext cx="12192000" cy="44309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C744E2-5568-46B9-BD33-331F45A38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35007"/>
            <a:ext cx="12192000" cy="36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966A35-AAFF-4EFE-B3AD-1FA2C5FC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848378"/>
          </a:xfrm>
        </p:spPr>
        <p:txBody>
          <a:bodyPr/>
          <a:lstStyle/>
          <a:p>
            <a:r>
              <a:rPr lang="en-US" altLang="zh-CN" dirty="0"/>
              <a:t>Show the head of the file: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35FAB-031A-4B30-B4F1-17DDEE94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312"/>
            <a:ext cx="12192000" cy="27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966A35-AAFF-4EFE-B3AD-1FA2C5FC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848378"/>
          </a:xfrm>
        </p:spPr>
        <p:txBody>
          <a:bodyPr>
            <a:normAutofit/>
          </a:bodyPr>
          <a:lstStyle/>
          <a:p>
            <a:r>
              <a:rPr lang="en-US" altLang="zh-CN" dirty="0"/>
              <a:t>Load the data into a Hadoop table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853D8-B352-4B7B-9FA6-9D5577C4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062"/>
            <a:ext cx="12192000" cy="4027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BA5505-C0F6-409C-A8DF-6B68D3DA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2937"/>
            <a:ext cx="12192000" cy="26672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C8B1FE-2035-4238-AFB4-BC7107CD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0219"/>
            <a:ext cx="12192000" cy="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966A35-AAFF-4EFE-B3AD-1FA2C5FC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84837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Determine the six carriers with the highest/lowest delay time (in hours) for 1988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6BA96-B237-4CB4-A136-A285EE3C8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398"/>
            <a:ext cx="12192000" cy="3603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5BA28D-013F-4834-9D05-F0E061E6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6811"/>
            <a:ext cx="12192000" cy="32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1BBE229B787A409C024C3716FCD73A" ma:contentTypeVersion="7" ma:contentTypeDescription="Create a new document." ma:contentTypeScope="" ma:versionID="3d50e7b7e98f70766311bbca2c98eb82">
  <xsd:schema xmlns:xsd="http://www.w3.org/2001/XMLSchema" xmlns:xs="http://www.w3.org/2001/XMLSchema" xmlns:p="http://schemas.microsoft.com/office/2006/metadata/properties" xmlns:ns3="7f4e4fe3-6f20-4bd7-95d5-30198e6b7434" xmlns:ns4="80aebf86-4c15-4391-9f0b-f48dabacfebe" targetNamespace="http://schemas.microsoft.com/office/2006/metadata/properties" ma:root="true" ma:fieldsID="7fe91afa1702ebd208f724aae3006832" ns3:_="" ns4:_="">
    <xsd:import namespace="7f4e4fe3-6f20-4bd7-95d5-30198e6b7434"/>
    <xsd:import namespace="80aebf86-4c15-4391-9f0b-f48dabacf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e4fe3-6f20-4bd7-95d5-30198e6b7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ebf86-4c15-4391-9f0b-f48dabacf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A07D0E-51C1-4B25-A327-FBF01B52BB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3A5CB5-5E37-4BD2-96ED-A083975D3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e4fe3-6f20-4bd7-95d5-30198e6b7434"/>
    <ds:schemaRef ds:uri="80aebf86-4c15-4391-9f0b-f48dabacf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18A7C3-D46F-4C09-9BD7-2D8EA1FCC120}">
  <ds:schemaRefs>
    <ds:schemaRef ds:uri="80aebf86-4c15-4391-9f0b-f48dabacfebe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f4e4fe3-6f20-4bd7-95d5-30198e6b743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921</Words>
  <Application>Microsoft Office PowerPoint</Application>
  <PresentationFormat>Widescreen</PresentationFormat>
  <Paragraphs>141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Graphik</vt:lpstr>
      <vt:lpstr>Graphik Medium</vt:lpstr>
      <vt:lpstr>Graphik Semibold</vt:lpstr>
      <vt:lpstr>Menlo</vt:lpstr>
      <vt:lpstr>Roboto</vt:lpstr>
      <vt:lpstr>Times Roman</vt:lpstr>
      <vt:lpstr>Office Theme</vt:lpstr>
      <vt:lpstr>Big Data Analytics Project</vt:lpstr>
      <vt:lpstr>Group 2</vt:lpstr>
      <vt:lpstr>PowerPoint Presentation</vt:lpstr>
      <vt:lpstr>Data source: HARVARD dataverse</vt:lpstr>
      <vt:lpstr>Data file: 1988.csv.bz2</vt:lpstr>
      <vt:lpstr>Download the file: </vt:lpstr>
      <vt:lpstr>Show the head of the file:</vt:lpstr>
      <vt:lpstr>Load the data into a Hadoop table</vt:lpstr>
      <vt:lpstr>Determine the six carriers with the highest/lowest delay time (in hours) for 1988</vt:lpstr>
      <vt:lpstr>Determine the six carriers with the highest/lowest delay time (in hours) for 1988</vt:lpstr>
      <vt:lpstr>Determine, overall, which type of delay is the smallest contributor for your year, arrivals or departures</vt:lpstr>
      <vt:lpstr>Determine, overall, which type of delay is the smallest contributor for your year, arrivals or departures</vt:lpstr>
      <vt:lpstr>Conclusion</vt:lpstr>
      <vt:lpstr>PowerPoint Presentation</vt:lpstr>
      <vt:lpstr>Downloaded File</vt:lpstr>
      <vt:lpstr>Excel Spreadsheet</vt:lpstr>
      <vt:lpstr>Script For Highest Delay</vt:lpstr>
      <vt:lpstr>Output</vt:lpstr>
      <vt:lpstr>1999 Highest Delay Airlines</vt:lpstr>
      <vt:lpstr>Script For Lowest Delay</vt:lpstr>
      <vt:lpstr>Output</vt:lpstr>
      <vt:lpstr>1999 Lowest Delay Airlines</vt:lpstr>
      <vt:lpstr>Output of Total Arrival and Departure Delay of All the Airlines</vt:lpstr>
      <vt:lpstr>PowerPoint Presentation</vt:lpstr>
      <vt:lpstr>Downloaded File</vt:lpstr>
      <vt:lpstr>Spreadsheet Output </vt:lpstr>
      <vt:lpstr>Script For Highest Delay</vt:lpstr>
      <vt:lpstr>Output of Highest Delay </vt:lpstr>
      <vt:lpstr>2000 Highest Delay Airline</vt:lpstr>
      <vt:lpstr>Script for Lowest Delay</vt:lpstr>
      <vt:lpstr>Output of Lowest Delay</vt:lpstr>
      <vt:lpstr>2000 Lowest Delay Airline</vt:lpstr>
      <vt:lpstr>Output of Total Arrival and Departure Delay of All the Airlines</vt:lpstr>
      <vt:lpstr>PowerPoint Presentation</vt:lpstr>
      <vt:lpstr>Downloaded File</vt:lpstr>
      <vt:lpstr>Spreadsheet Output </vt:lpstr>
      <vt:lpstr>Created Table</vt:lpstr>
      <vt:lpstr>Script For Highest Delay and Output</vt:lpstr>
      <vt:lpstr>2003 Highest Delay Airlines</vt:lpstr>
      <vt:lpstr>Script for Lowest Delay and Output</vt:lpstr>
      <vt:lpstr>2003 Lowest Delay Airline</vt:lpstr>
      <vt:lpstr>Output of Total Arrival and Departure Delay of All the Airlines</vt:lpstr>
      <vt:lpstr>PowerPoint Presentation</vt:lpstr>
      <vt:lpstr>Year 2006 zip file </vt:lpstr>
      <vt:lpstr>Spreadsheet Output </vt:lpstr>
      <vt:lpstr>Delays</vt:lpstr>
      <vt:lpstr>Highest delay of year 2006  WN (Southwest Airlines) = 16666638  Lowest delay of year 2006  HA (Hawaiian Airlines) = -117290</vt:lpstr>
      <vt:lpstr>Total Delays And Comparison  Arrival Delay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Project</dc:title>
  <dc:creator>PVCarbon</dc:creator>
  <cp:lastModifiedBy>Panchal, Dhananjay</cp:lastModifiedBy>
  <cp:revision>22</cp:revision>
  <dcterms:modified xsi:type="dcterms:W3CDTF">2021-11-16T21:16:37Z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0x010100201BBE229B787A409C024C3716FCD73A</vt:lpwstr>
  </property>
</Properties>
</file>